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half"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itle 1"/>
          <p:cNvSpPr txBox="1"/>
          <p:nvPr>
            <p:ph type="ctrTitle"/>
          </p:nvPr>
        </p:nvSpPr>
        <p:spPr>
          <a:prstGeom prst="rect">
            <a:avLst/>
          </a:prstGeom>
        </p:spPr>
        <p:txBody>
          <a:bodyPr/>
          <a:lstStyle/>
          <a:p>
            <a:pPr/>
            <a:r>
              <a:t>Coffee Quality Dashboard</a:t>
            </a:r>
          </a:p>
        </p:txBody>
      </p:sp>
      <p:sp>
        <p:nvSpPr>
          <p:cNvPr id="95" name="Subtitle 2"/>
          <p:cNvSpPr txBox="1"/>
          <p:nvPr>
            <p:ph type="subTitle" sz="quarter" idx="1"/>
          </p:nvPr>
        </p:nvSpPr>
        <p:spPr>
          <a:prstGeom prst="rect">
            <a:avLst/>
          </a:prstGeom>
        </p:spPr>
        <p:txBody>
          <a:bodyPr/>
          <a:lstStyle/>
          <a:p>
            <a:pPr/>
            <a:r>
              <a:t>Analysis of Coffee Quality Data</a:t>
            </a:r>
          </a:p>
          <a:p>
            <a:pPr/>
            <a:r>
              <a:t>Kuheli Das</a:t>
            </a:r>
          </a:p>
          <a:p>
            <a:pPr/>
            <a:r>
              <a:t>21-05-2024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xfrm>
            <a:off x="1191326" y="878683"/>
            <a:ext cx="6108701" cy="446906"/>
          </a:xfrm>
          <a:prstGeom prst="rect">
            <a:avLst/>
          </a:prstGeom>
        </p:spPr>
        <p:txBody>
          <a:bodyPr/>
          <a:lstStyle>
            <a:lvl1pPr defTabSz="352043">
              <a:defRPr sz="2849"/>
            </a:lvl1pPr>
          </a:lstStyle>
          <a:p>
            <a:pPr/>
            <a:r>
              <a:t>Count of Defects by Harvest Year</a:t>
            </a:r>
          </a:p>
        </p:txBody>
      </p:sp>
      <p:sp>
        <p:nvSpPr>
          <p:cNvPr id="130" name="TextBox 3"/>
          <p:cNvSpPr txBox="1"/>
          <p:nvPr/>
        </p:nvSpPr>
        <p:spPr>
          <a:xfrm>
            <a:off x="766782" y="4034607"/>
            <a:ext cx="7610436"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This chart shows the trend of defects over the years and potential reasons for these trends.</a:t>
            </a:r>
          </a:p>
        </p:txBody>
      </p:sp>
      <p:pic>
        <p:nvPicPr>
          <p:cNvPr id="131" name="Screenshot 2024-05-21 at 11.14.11 PM.png" descr="Screenshot 2024-05-21 at 11.14.11 PM.png"/>
          <p:cNvPicPr>
            <a:picLocks noChangeAspect="1"/>
          </p:cNvPicPr>
          <p:nvPr/>
        </p:nvPicPr>
        <p:blipFill>
          <a:blip r:embed="rId2">
            <a:extLst/>
          </a:blip>
          <a:stretch>
            <a:fillRect/>
          </a:stretch>
        </p:blipFill>
        <p:spPr>
          <a:xfrm>
            <a:off x="1191326" y="1755608"/>
            <a:ext cx="6108701" cy="1930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Title 1"/>
          <p:cNvSpPr txBox="1"/>
          <p:nvPr>
            <p:ph type="title"/>
          </p:nvPr>
        </p:nvSpPr>
        <p:spPr>
          <a:xfrm>
            <a:off x="1824981" y="828671"/>
            <a:ext cx="4151480" cy="426212"/>
          </a:xfrm>
          <a:prstGeom prst="rect">
            <a:avLst/>
          </a:prstGeom>
        </p:spPr>
        <p:txBody>
          <a:bodyPr/>
          <a:lstStyle>
            <a:lvl1pPr defTabSz="333756">
              <a:defRPr sz="2701"/>
            </a:lvl1pPr>
          </a:lstStyle>
          <a:p>
            <a:pPr/>
            <a:r>
              <a:t>Coffee Color Analysis</a:t>
            </a:r>
          </a:p>
        </p:txBody>
      </p:sp>
      <p:sp>
        <p:nvSpPr>
          <p:cNvPr id="134" name="TextBox 3"/>
          <p:cNvSpPr txBox="1"/>
          <p:nvPr/>
        </p:nvSpPr>
        <p:spPr>
          <a:xfrm>
            <a:off x="258738" y="4478963"/>
            <a:ext cx="8626523"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This chart shows the distribution of coffee colors and their significance in quality evaluation.</a:t>
            </a:r>
          </a:p>
        </p:txBody>
      </p:sp>
      <p:pic>
        <p:nvPicPr>
          <p:cNvPr id="135" name="Screenshot 2024-05-21 at 11.17.51 PM.png" descr="Screenshot 2024-05-21 at 11.17.51 PM.png"/>
          <p:cNvPicPr>
            <a:picLocks noChangeAspect="1"/>
          </p:cNvPicPr>
          <p:nvPr/>
        </p:nvPicPr>
        <p:blipFill>
          <a:blip r:embed="rId2">
            <a:extLst/>
          </a:blip>
          <a:stretch>
            <a:fillRect/>
          </a:stretch>
        </p:blipFill>
        <p:spPr>
          <a:xfrm>
            <a:off x="2403192" y="1449579"/>
            <a:ext cx="3437622" cy="283468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xfrm>
            <a:off x="1394512" y="496815"/>
            <a:ext cx="5737234" cy="939863"/>
          </a:xfrm>
          <a:prstGeom prst="rect">
            <a:avLst/>
          </a:prstGeom>
        </p:spPr>
        <p:txBody>
          <a:bodyPr/>
          <a:lstStyle>
            <a:lvl1pPr>
              <a:defRPr sz="3700"/>
            </a:lvl1pPr>
          </a:lstStyle>
          <a:p>
            <a:pPr/>
            <a:r>
              <a:t>Conclusion</a:t>
            </a:r>
          </a:p>
        </p:txBody>
      </p:sp>
      <p:sp>
        <p:nvSpPr>
          <p:cNvPr id="138" name="TextBox 2"/>
          <p:cNvSpPr txBox="1"/>
          <p:nvPr/>
        </p:nvSpPr>
        <p:spPr>
          <a:xfrm>
            <a:off x="426401" y="1545176"/>
            <a:ext cx="8291198" cy="808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The Coffee Quality Dashboard provides key insights into various aspects of coffee quality including sensory evaluations, defects, and overall quality scores. These insights can help in making informed decisions for improving coffee quality.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Title 1"/>
          <p:cNvSpPr txBox="1"/>
          <p:nvPr>
            <p:ph type="title"/>
          </p:nvPr>
        </p:nvSpPr>
        <p:spPr>
          <a:xfrm>
            <a:off x="1373682" y="519470"/>
            <a:ext cx="6017588" cy="456072"/>
          </a:xfrm>
          <a:prstGeom prst="rect">
            <a:avLst/>
          </a:prstGeom>
        </p:spPr>
        <p:txBody>
          <a:bodyPr/>
          <a:lstStyle>
            <a:lvl1pPr defTabSz="370331">
              <a:defRPr sz="2997"/>
            </a:lvl1pPr>
          </a:lstStyle>
          <a:p>
            <a:pPr/>
            <a:r>
              <a:t>Dashboard Overview</a:t>
            </a:r>
          </a:p>
        </p:txBody>
      </p:sp>
      <p:sp>
        <p:nvSpPr>
          <p:cNvPr id="98" name="TextBox 3"/>
          <p:cNvSpPr txBox="1"/>
          <p:nvPr/>
        </p:nvSpPr>
        <p:spPr>
          <a:xfrm>
            <a:off x="191972" y="5339901"/>
            <a:ext cx="8574148" cy="554594"/>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This dashboard provides an overview of coffee quality data including metrics such as Total No. of Bags, Average Bag Weight in kg, Sum of Total Cup Points, Count of Defects, and Overall Quality Score.</a:t>
            </a:r>
          </a:p>
        </p:txBody>
      </p:sp>
      <p:pic>
        <p:nvPicPr>
          <p:cNvPr id="99" name="Screenshot 2024-05-21 at 10.44.51 PM.png" descr="Screenshot 2024-05-21 at 10.44.51 PM.png"/>
          <p:cNvPicPr>
            <a:picLocks noChangeAspect="1"/>
          </p:cNvPicPr>
          <p:nvPr/>
        </p:nvPicPr>
        <p:blipFill>
          <a:blip r:embed="rId2">
            <a:extLst/>
          </a:blip>
          <a:srcRect l="2379" t="21245" r="22665" b="10329"/>
          <a:stretch>
            <a:fillRect/>
          </a:stretch>
        </p:blipFill>
        <p:spPr>
          <a:xfrm>
            <a:off x="828556" y="1104526"/>
            <a:ext cx="6853905" cy="40444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itle 1"/>
          <p:cNvSpPr txBox="1"/>
          <p:nvPr>
            <p:ph type="title"/>
          </p:nvPr>
        </p:nvSpPr>
        <p:spPr>
          <a:xfrm>
            <a:off x="1095960" y="347308"/>
            <a:ext cx="6697903" cy="747545"/>
          </a:xfrm>
          <a:prstGeom prst="rect">
            <a:avLst/>
          </a:prstGeom>
        </p:spPr>
        <p:txBody>
          <a:bodyPr/>
          <a:lstStyle>
            <a:lvl1pPr defTabSz="379475">
              <a:defRPr sz="3071"/>
            </a:lvl1pPr>
          </a:lstStyle>
          <a:p>
            <a:pPr/>
            <a:r>
              <a:t>Filters by Country and Processing Method</a:t>
            </a:r>
          </a:p>
        </p:txBody>
      </p:sp>
      <p:sp>
        <p:nvSpPr>
          <p:cNvPr id="102" name="TextBox 3"/>
          <p:cNvSpPr txBox="1"/>
          <p:nvPr/>
        </p:nvSpPr>
        <p:spPr>
          <a:xfrm>
            <a:off x="372055" y="5506254"/>
            <a:ext cx="8399890" cy="554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These filters allow users to drill down into specific subsets of the data based on the country of origin and the processing method used.</a:t>
            </a:r>
          </a:p>
        </p:txBody>
      </p:sp>
      <p:pic>
        <p:nvPicPr>
          <p:cNvPr id="103" name="Screenshot 2024-05-21 at 10.48.59 PM.png" descr="Screenshot 2024-05-21 at 10.48.59 PM.png"/>
          <p:cNvPicPr>
            <a:picLocks noChangeAspect="1"/>
          </p:cNvPicPr>
          <p:nvPr/>
        </p:nvPicPr>
        <p:blipFill>
          <a:blip r:embed="rId2">
            <a:extLst/>
          </a:blip>
          <a:srcRect l="2470" t="21154" r="22637" b="9821"/>
          <a:stretch>
            <a:fillRect/>
          </a:stretch>
        </p:blipFill>
        <p:spPr>
          <a:xfrm>
            <a:off x="892453" y="1152998"/>
            <a:ext cx="6848128" cy="407983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itle 1"/>
          <p:cNvSpPr txBox="1"/>
          <p:nvPr>
            <p:ph type="title"/>
          </p:nvPr>
        </p:nvSpPr>
        <p:spPr>
          <a:xfrm>
            <a:off x="991815" y="441271"/>
            <a:ext cx="6635247" cy="466745"/>
          </a:xfrm>
          <a:prstGeom prst="rect">
            <a:avLst/>
          </a:prstGeom>
        </p:spPr>
        <p:txBody>
          <a:bodyPr/>
          <a:lstStyle>
            <a:lvl1pPr defTabSz="370331">
              <a:defRPr sz="2997"/>
            </a:lvl1pPr>
          </a:lstStyle>
          <a:p>
            <a:pPr/>
            <a:r>
              <a:t>Filters by Harvest Year and Quarter</a:t>
            </a:r>
          </a:p>
        </p:txBody>
      </p:sp>
      <p:sp>
        <p:nvSpPr>
          <p:cNvPr id="106" name="TextBox 3"/>
          <p:cNvSpPr txBox="1"/>
          <p:nvPr/>
        </p:nvSpPr>
        <p:spPr>
          <a:xfrm>
            <a:off x="200081" y="5402389"/>
            <a:ext cx="8469370" cy="554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The Harvest Year and Quarter filters help in analysing trends over time, providing insights into the seasonality and yearly changes in coffee quality.</a:t>
            </a:r>
          </a:p>
        </p:txBody>
      </p:sp>
      <p:pic>
        <p:nvPicPr>
          <p:cNvPr id="107" name="Screenshot 2024-05-21 at 10.53.31 PM.png" descr="Screenshot 2024-05-21 at 10.53.31 PM.png"/>
          <p:cNvPicPr>
            <a:picLocks noChangeAspect="1"/>
          </p:cNvPicPr>
          <p:nvPr/>
        </p:nvPicPr>
        <p:blipFill>
          <a:blip r:embed="rId2">
            <a:extLst/>
          </a:blip>
          <a:srcRect l="2233" t="21348" r="22695" b="9615"/>
          <a:stretch>
            <a:fillRect/>
          </a:stretch>
        </p:blipFill>
        <p:spPr>
          <a:xfrm>
            <a:off x="1002591" y="1079528"/>
            <a:ext cx="6864455" cy="408056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itle 1"/>
          <p:cNvSpPr txBox="1"/>
          <p:nvPr>
            <p:ph type="title"/>
          </p:nvPr>
        </p:nvSpPr>
        <p:spPr>
          <a:xfrm>
            <a:off x="1889818" y="545417"/>
            <a:ext cx="5114585" cy="475397"/>
          </a:xfrm>
          <a:prstGeom prst="rect">
            <a:avLst/>
          </a:prstGeom>
        </p:spPr>
        <p:txBody>
          <a:bodyPr/>
          <a:lstStyle>
            <a:lvl1pPr defTabSz="370331">
              <a:defRPr sz="2997"/>
            </a:lvl1pPr>
          </a:lstStyle>
          <a:p>
            <a:pPr/>
            <a:r>
              <a:t>Sensory Evaluations by Variety</a:t>
            </a:r>
          </a:p>
        </p:txBody>
      </p:sp>
      <p:sp>
        <p:nvSpPr>
          <p:cNvPr id="110" name="TextBox 3"/>
          <p:cNvSpPr txBox="1"/>
          <p:nvPr/>
        </p:nvSpPr>
        <p:spPr>
          <a:xfrm>
            <a:off x="399871" y="5398208"/>
            <a:ext cx="8344258" cy="554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This chart provides insights into different sensory attributes for various coffee varieties, allowing for comparison of sensory profiles.</a:t>
            </a:r>
          </a:p>
        </p:txBody>
      </p:sp>
      <p:pic>
        <p:nvPicPr>
          <p:cNvPr id="111" name="Screenshot 2024-05-21 at 11.02.39 PM.png" descr="Screenshot 2024-05-21 at 11.02.39 PM.png"/>
          <p:cNvPicPr>
            <a:picLocks noChangeAspect="1"/>
          </p:cNvPicPr>
          <p:nvPr/>
        </p:nvPicPr>
        <p:blipFill>
          <a:blip r:embed="rId2">
            <a:extLst/>
          </a:blip>
          <a:srcRect l="2269" t="21226" r="22770" b="10095"/>
          <a:stretch>
            <a:fillRect/>
          </a:stretch>
        </p:blipFill>
        <p:spPr>
          <a:xfrm>
            <a:off x="1019896" y="1151961"/>
            <a:ext cx="6854285" cy="405943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1"/>
          <p:cNvSpPr txBox="1"/>
          <p:nvPr>
            <p:ph type="title"/>
          </p:nvPr>
        </p:nvSpPr>
        <p:spPr>
          <a:xfrm>
            <a:off x="1866639" y="482929"/>
            <a:ext cx="4965960" cy="459680"/>
          </a:xfrm>
          <a:prstGeom prst="rect">
            <a:avLst/>
          </a:prstGeom>
        </p:spPr>
        <p:txBody>
          <a:bodyPr/>
          <a:lstStyle>
            <a:lvl1pPr defTabSz="370331">
              <a:defRPr sz="2997"/>
            </a:lvl1pPr>
          </a:lstStyle>
          <a:p>
            <a:pPr/>
            <a:r>
              <a:t>Harvest by Year</a:t>
            </a:r>
          </a:p>
        </p:txBody>
      </p:sp>
      <p:sp>
        <p:nvSpPr>
          <p:cNvPr id="114" name="TextBox 3"/>
          <p:cNvSpPr txBox="1"/>
          <p:nvPr/>
        </p:nvSpPr>
        <p:spPr>
          <a:xfrm>
            <a:off x="238042" y="5367673"/>
            <a:ext cx="8372635" cy="5545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This chart shows the harvest data over different years, helping identify trends and patterns in coffee production.</a:t>
            </a:r>
          </a:p>
        </p:txBody>
      </p:sp>
      <p:pic>
        <p:nvPicPr>
          <p:cNvPr id="115" name="Screenshot 2024-05-21 at 11.05.19 PM.png" descr="Screenshot 2024-05-21 at 11.05.19 PM.png"/>
          <p:cNvPicPr>
            <a:picLocks noChangeAspect="1"/>
          </p:cNvPicPr>
          <p:nvPr/>
        </p:nvPicPr>
        <p:blipFill>
          <a:blip r:embed="rId2">
            <a:extLst/>
          </a:blip>
          <a:srcRect l="2406" t="20968" r="22853" b="10192"/>
          <a:stretch>
            <a:fillRect/>
          </a:stretch>
        </p:blipFill>
        <p:spPr>
          <a:xfrm>
            <a:off x="1074003" y="1047466"/>
            <a:ext cx="6834270" cy="406893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1"/>
          <p:cNvSpPr txBox="1"/>
          <p:nvPr>
            <p:ph type="title"/>
          </p:nvPr>
        </p:nvSpPr>
        <p:spPr>
          <a:xfrm>
            <a:off x="1581974" y="559303"/>
            <a:ext cx="5475460" cy="438461"/>
          </a:xfrm>
          <a:prstGeom prst="rect">
            <a:avLst/>
          </a:prstGeom>
        </p:spPr>
        <p:txBody>
          <a:bodyPr/>
          <a:lstStyle>
            <a:lvl1pPr defTabSz="352043">
              <a:defRPr sz="2849"/>
            </a:lvl1pPr>
          </a:lstStyle>
          <a:p>
            <a:pPr/>
            <a:r>
              <a:t>Defects by Variety</a:t>
            </a:r>
          </a:p>
        </p:txBody>
      </p:sp>
      <p:sp>
        <p:nvSpPr>
          <p:cNvPr id="118" name="TextBox 3"/>
          <p:cNvSpPr txBox="1"/>
          <p:nvPr/>
        </p:nvSpPr>
        <p:spPr>
          <a:xfrm>
            <a:off x="161238" y="5326015"/>
            <a:ext cx="8821525" cy="6251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The distribution of defects across different coffee varieties is visualized in this chart, providing insights into quality issues.</a:t>
            </a:r>
          </a:p>
        </p:txBody>
      </p:sp>
      <p:pic>
        <p:nvPicPr>
          <p:cNvPr id="119" name="Screenshot 2024-05-21 at 11.09.33 PM.png" descr="Screenshot 2024-05-21 at 11.09.33 PM.png"/>
          <p:cNvPicPr>
            <a:picLocks noChangeAspect="1"/>
          </p:cNvPicPr>
          <p:nvPr/>
        </p:nvPicPr>
        <p:blipFill>
          <a:blip r:embed="rId2">
            <a:extLst/>
          </a:blip>
          <a:srcRect l="2519" t="21236" r="22768" b="10268"/>
          <a:stretch>
            <a:fillRect/>
          </a:stretch>
        </p:blipFill>
        <p:spPr>
          <a:xfrm>
            <a:off x="1073211" y="1041469"/>
            <a:ext cx="6831639" cy="404861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itle 1"/>
          <p:cNvSpPr txBox="1"/>
          <p:nvPr>
            <p:ph type="title"/>
          </p:nvPr>
        </p:nvSpPr>
        <p:spPr>
          <a:xfrm>
            <a:off x="1408398" y="760651"/>
            <a:ext cx="5398923" cy="461768"/>
          </a:xfrm>
          <a:prstGeom prst="rect">
            <a:avLst/>
          </a:prstGeom>
        </p:spPr>
        <p:txBody>
          <a:bodyPr/>
          <a:lstStyle>
            <a:lvl1pPr defTabSz="370331">
              <a:defRPr sz="2997"/>
            </a:lvl1pPr>
          </a:lstStyle>
          <a:p>
            <a:pPr/>
            <a:r>
              <a:t>Overall Quality Score</a:t>
            </a:r>
          </a:p>
        </p:txBody>
      </p:sp>
      <p:sp>
        <p:nvSpPr>
          <p:cNvPr id="122" name="TextBox 3"/>
          <p:cNvSpPr txBox="1"/>
          <p:nvPr/>
        </p:nvSpPr>
        <p:spPr>
          <a:xfrm>
            <a:off x="385652" y="4437304"/>
            <a:ext cx="8227180"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The overall quality score gauge highlights the average quality score of the coffee samples analyzed.</a:t>
            </a:r>
          </a:p>
        </p:txBody>
      </p:sp>
      <p:pic>
        <p:nvPicPr>
          <p:cNvPr id="123" name="Screenshot 2024-05-21 at 11.11.25 PM.png" descr="Screenshot 2024-05-21 at 11.11.25 PM.png"/>
          <p:cNvPicPr>
            <a:picLocks noChangeAspect="1"/>
          </p:cNvPicPr>
          <p:nvPr/>
        </p:nvPicPr>
        <p:blipFill>
          <a:blip r:embed="rId2">
            <a:extLst/>
          </a:blip>
          <a:stretch>
            <a:fillRect/>
          </a:stretch>
        </p:blipFill>
        <p:spPr>
          <a:xfrm>
            <a:off x="2368173" y="1363586"/>
            <a:ext cx="3713348" cy="261937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1"/>
          <p:cNvSpPr txBox="1"/>
          <p:nvPr>
            <p:ph type="title"/>
          </p:nvPr>
        </p:nvSpPr>
        <p:spPr>
          <a:xfrm>
            <a:off x="1345910" y="691221"/>
            <a:ext cx="6303989" cy="540610"/>
          </a:xfrm>
          <a:prstGeom prst="rect">
            <a:avLst/>
          </a:prstGeom>
        </p:spPr>
        <p:txBody>
          <a:bodyPr/>
          <a:lstStyle>
            <a:lvl1pPr defTabSz="411479">
              <a:defRPr sz="3330"/>
            </a:lvl1pPr>
          </a:lstStyle>
          <a:p>
            <a:pPr/>
            <a:r>
              <a:t>Quality Score by Processing Method</a:t>
            </a:r>
          </a:p>
        </p:txBody>
      </p:sp>
      <p:sp>
        <p:nvSpPr>
          <p:cNvPr id="126" name="TextBox 3"/>
          <p:cNvSpPr txBox="1"/>
          <p:nvPr/>
        </p:nvSpPr>
        <p:spPr>
          <a:xfrm>
            <a:off x="751828" y="4784457"/>
            <a:ext cx="7189153"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This chart shows how different processing methods impact the quality score of coffee.</a:t>
            </a:r>
          </a:p>
        </p:txBody>
      </p:sp>
      <p:pic>
        <p:nvPicPr>
          <p:cNvPr id="127" name="Screenshot 2024-05-21 at 11.12.35 PM.png" descr="Screenshot 2024-05-21 at 11.12.35 PM.png"/>
          <p:cNvPicPr>
            <a:picLocks noChangeAspect="1"/>
          </p:cNvPicPr>
          <p:nvPr/>
        </p:nvPicPr>
        <p:blipFill>
          <a:blip r:embed="rId2">
            <a:extLst/>
          </a:blip>
          <a:srcRect l="0" t="3333" r="0" b="3333"/>
          <a:stretch>
            <a:fillRect/>
          </a:stretch>
        </p:blipFill>
        <p:spPr>
          <a:xfrm>
            <a:off x="1961137" y="1475094"/>
            <a:ext cx="5410292" cy="273471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